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298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296" r:id="rId49"/>
    <p:sldId id="297" r:id="rId50"/>
    <p:sldId id="307" r:id="rId51"/>
    <p:sldId id="308" r:id="rId52"/>
    <p:sldId id="309" r:id="rId53"/>
    <p:sldId id="310" r:id="rId54"/>
  </p:sldIdLst>
  <p:sldSz cx="9144000" cy="6858000" type="screen4x3"/>
  <p:notesSz cx="6858000" cy="9144000"/>
  <p:embeddedFontLst>
    <p:embeddedFont>
      <p:font typeface="Gotham Narrow Book" pitchFamily="50" charset="0"/>
      <p:regular r:id="rId56"/>
      <p: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Gotham Narrow Black" pitchFamily="50" charset="0"/>
      <p:regular r:id="rId62"/>
      <p:italic r:id="rId63"/>
    </p:embeddedFont>
    <p:embeddedFont>
      <p:font typeface="Gotham Narrow Bold" pitchFamily="50" charset="0"/>
      <p:regular r:id="rId64"/>
      <p: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275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Where do you get Bible</a:t>
            </a:r>
            <a:r>
              <a:rPr lang="en-US" baseline="0" smtClean="0"/>
              <a:t> translations from?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6D25D-E252-40F2-8F6B-200F71CA2646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173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Is English always the best choice</a:t>
            </a:r>
            <a:r>
              <a:rPr lang="en-US" baseline="0" smtClean="0"/>
              <a:t> of source language? Which language would you choose?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6D25D-E252-40F2-8F6B-200F71CA2646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632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8E7AF-DE47-4EDD-8A97-986EE4D778D2}" type="slidenum">
              <a:rPr lang="fi-FI" smtClean="0"/>
              <a:t>52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810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22.6.2018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22.6.2018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aralleltext.info/data/" TargetMode="External"/><Relationship Id="rId2" Type="http://schemas.openxmlformats.org/officeDocument/2006/relationships/hyperlink" Target="http://homepages.inf.ed.ac.uk/s0787820/bi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ble.i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Day 5/5</a:t>
            </a:r>
          </a:p>
          <a:p>
            <a:r>
              <a:rPr lang="en-US" smtClean="0"/>
              <a:t>LOT 2018, Groningen</a:t>
            </a:r>
          </a:p>
          <a:p>
            <a:r>
              <a:rPr lang="en-US" smtClean="0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not use all source languages?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346" r="38970" b="16008"/>
          <a:stretch/>
        </p:blipFill>
        <p:spPr>
          <a:xfrm>
            <a:off x="2486782" y="2101470"/>
            <a:ext cx="4170435" cy="1679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137" r="39270" b="15703"/>
          <a:stretch/>
        </p:blipFill>
        <p:spPr>
          <a:xfrm>
            <a:off x="2517044" y="4191671"/>
            <a:ext cx="4109910" cy="16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Multilingual models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cross-lingual learning methods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cxnSp>
        <p:nvCxnSpPr>
          <p:cNvPr id="67" name="Elbow Connector 66"/>
          <p:cNvCxnSpPr>
            <a:stCxn id="10" idx="3"/>
            <a:endCxn id="4" idx="3"/>
          </p:cNvCxnSpPr>
          <p:nvPr/>
        </p:nvCxnSpPr>
        <p:spPr>
          <a:xfrm flipH="1" flipV="1">
            <a:off x="3938928" y="2013855"/>
            <a:ext cx="2868013" cy="4157205"/>
          </a:xfrm>
          <a:prstGeom prst="bentConnector3">
            <a:avLst>
              <a:gd name="adj1" fmla="val -7971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1" idx="3"/>
            <a:endCxn id="4" idx="3"/>
          </p:cNvCxnSpPr>
          <p:nvPr/>
        </p:nvCxnSpPr>
        <p:spPr>
          <a:xfrm flipH="1" flipV="1">
            <a:off x="3938928" y="2013855"/>
            <a:ext cx="4810215" cy="4157205"/>
          </a:xfrm>
          <a:prstGeom prst="bentConnector3">
            <a:avLst>
              <a:gd name="adj1" fmla="val -4752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ular Callout 59"/>
          <p:cNvSpPr/>
          <p:nvPr/>
        </p:nvSpPr>
        <p:spPr>
          <a:xfrm>
            <a:off x="5222271" y="1609898"/>
            <a:ext cx="2494815" cy="900986"/>
          </a:xfrm>
          <a:prstGeom prst="wedgeRectCallout">
            <a:avLst>
              <a:gd name="adj1" fmla="val -66738"/>
              <a:gd name="adj2" fmla="val 1103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Which language(s)?</a:t>
            </a:r>
          </a:p>
          <a:p>
            <a:pPr algn="ctr"/>
            <a:r>
              <a:rPr lang="en-US" smtClean="0"/>
              <a:t>How many languages?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18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Multilingual models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Plain model transfer</a:t>
            </a:r>
          </a:p>
          <a:p>
            <a:pPr lvl="1"/>
            <a:r>
              <a:rPr lang="en-US" smtClean="0"/>
              <a:t>Scherrer &amp; Rabus 2017 </a:t>
            </a:r>
            <a:r>
              <a:rPr lang="en-US" smtClean="0">
                <a:solidFill>
                  <a:srgbClr val="0070C0"/>
                </a:solidFill>
              </a:rPr>
              <a:t>(done)</a:t>
            </a:r>
          </a:p>
          <a:p>
            <a:r>
              <a:rPr lang="en-US" smtClean="0"/>
              <a:t>Character embeddings + adaptation</a:t>
            </a:r>
          </a:p>
          <a:p>
            <a:pPr lvl="1"/>
            <a:r>
              <a:rPr lang="en-US" smtClean="0"/>
              <a:t>Cotterell &amp; Heigold 2017 </a:t>
            </a:r>
            <a:r>
              <a:rPr lang="en-US" smtClean="0">
                <a:solidFill>
                  <a:srgbClr val="0070C0"/>
                </a:solidFill>
              </a:rPr>
              <a:t>(done)</a:t>
            </a:r>
          </a:p>
          <a:p>
            <a:r>
              <a:rPr lang="en-US" smtClean="0"/>
              <a:t>Annotation projection</a:t>
            </a:r>
          </a:p>
          <a:p>
            <a:pPr lvl="1"/>
            <a:r>
              <a:rPr lang="en-US"/>
              <a:t>Agić et al. 2015</a:t>
            </a:r>
          </a:p>
          <a:p>
            <a:r>
              <a:rPr lang="en-US" smtClean="0"/>
              <a:t>Delexicalization</a:t>
            </a:r>
          </a:p>
          <a:p>
            <a:pPr lvl="1"/>
            <a:r>
              <a:rPr lang="en-US" smtClean="0"/>
              <a:t>McDonald et al. 2011</a:t>
            </a:r>
          </a:p>
          <a:p>
            <a:pPr lvl="1"/>
            <a:r>
              <a:rPr lang="en-US" smtClean="0"/>
              <a:t>Ammar et al. 2016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14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7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r>
              <a:rPr lang="en-US" smtClean="0"/>
              <a:t> ACL 2015.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14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9371" b="10120"/>
          <a:stretch/>
        </p:blipFill>
        <p:spPr>
          <a:xfrm>
            <a:off x="1017917" y="3347050"/>
            <a:ext cx="5253487" cy="3088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7950" y="4554747"/>
            <a:ext cx="238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>
                <a:solidFill>
                  <a:schemeClr val="bg1">
                    <a:lumMod val="50000"/>
                  </a:schemeClr>
                </a:solidFill>
              </a:rPr>
              <a:t>http://www.domnik.net/photos/kuvia/000/big/006/51-kampinkappeli.jpg</a:t>
            </a:r>
          </a:p>
        </p:txBody>
      </p:sp>
    </p:spTree>
    <p:extLst>
      <p:ext uri="{BB962C8B-B14F-4D97-AF65-F5344CB8AC3E}">
        <p14:creationId xmlns:p14="http://schemas.microsoft.com/office/powerpoint/2010/main" val="18693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Ž. </a:t>
            </a:r>
            <a:r>
              <a:rPr lang="en-US" dirty="0" err="1"/>
              <a:t>Agić</a:t>
            </a:r>
            <a:r>
              <a:rPr lang="en-US" dirty="0"/>
              <a:t>, D. </a:t>
            </a:r>
            <a:r>
              <a:rPr lang="en-US" dirty="0" err="1"/>
              <a:t>Hovy</a:t>
            </a:r>
            <a:r>
              <a:rPr lang="en-US" dirty="0"/>
              <a:t>, A. </a:t>
            </a:r>
            <a:r>
              <a:rPr lang="en-US" dirty="0" err="1"/>
              <a:t>Søgaard</a:t>
            </a:r>
            <a:r>
              <a:rPr lang="en-US" dirty="0"/>
              <a:t> (2015): </a:t>
            </a:r>
            <a:r>
              <a:rPr lang="en-US" i="1" dirty="0"/>
              <a:t>If all you have is a bit of the Bible: Learning POS taggers for truly low-resource </a:t>
            </a:r>
            <a:r>
              <a:rPr lang="en-US" i="1"/>
              <a:t>languages</a:t>
            </a:r>
            <a:r>
              <a:rPr lang="en-US" i="1" smtClean="0"/>
              <a:t>.</a:t>
            </a:r>
            <a:endParaRPr lang="en-US" i="1" dirty="0"/>
          </a:p>
          <a:p>
            <a:r>
              <a:rPr lang="fr-CH" dirty="0"/>
              <a:t>Motivation: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8" y="3551663"/>
            <a:ext cx="6593277" cy="2890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2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4240" cy="4530727"/>
          </a:xfrm>
        </p:spPr>
        <p:txBody>
          <a:bodyPr>
            <a:normAutofit fontScale="92500"/>
          </a:bodyPr>
          <a:lstStyle/>
          <a:p>
            <a:r>
              <a:rPr lang="fr-CH" dirty="0"/>
              <a:t>Translations of parts of the Bible </a:t>
            </a:r>
            <a:r>
              <a:rPr lang="fr-CH" dirty="0" err="1"/>
              <a:t>exist</a:t>
            </a:r>
            <a:r>
              <a:rPr lang="fr-CH" dirty="0"/>
              <a:t> for a </a:t>
            </a:r>
            <a:r>
              <a:rPr lang="fr-CH" dirty="0" err="1"/>
              <a:t>huge</a:t>
            </a:r>
            <a:r>
              <a:rPr lang="fr-CH" dirty="0"/>
              <a:t> </a:t>
            </a:r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dirty="0" err="1"/>
              <a:t>languages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Edinburgh Bible </a:t>
            </a:r>
            <a:r>
              <a:rPr lang="fr-CH" dirty="0" err="1"/>
              <a:t>parallel</a:t>
            </a:r>
            <a:r>
              <a:rPr lang="fr-CH" dirty="0"/>
              <a:t> corpus: </a:t>
            </a:r>
            <a:r>
              <a:rPr lang="fr-CH"/>
              <a:t>100 </a:t>
            </a:r>
            <a:r>
              <a:rPr lang="fr-CH" smtClean="0"/>
              <a:t>languages [used </a:t>
            </a:r>
            <a:r>
              <a:rPr lang="fr-CH" dirty="0" err="1"/>
              <a:t>here</a:t>
            </a:r>
            <a:r>
              <a:rPr lang="fr-CH" dirty="0"/>
              <a:t>]</a:t>
            </a:r>
            <a:br>
              <a:rPr lang="fr-CH" dirty="0"/>
            </a:br>
            <a:r>
              <a:rPr lang="fr-CH" dirty="0">
                <a:hlinkClick r:id="rId2"/>
              </a:rPr>
              <a:t>http://homepages.inf.ed.ac.uk/s0787820/bible/</a:t>
            </a:r>
            <a:r>
              <a:rPr lang="fr-CH" dirty="0"/>
              <a:t> </a:t>
            </a:r>
          </a:p>
          <a:p>
            <a:pPr lvl="1"/>
            <a:r>
              <a:rPr lang="fr-CH" dirty="0" err="1"/>
              <a:t>Parallel</a:t>
            </a:r>
            <a:r>
              <a:rPr lang="fr-CH" dirty="0"/>
              <a:t> bible corpus: 1169 </a:t>
            </a:r>
            <a:r>
              <a:rPr lang="fr-CH" dirty="0" err="1"/>
              <a:t>languages</a:t>
            </a:r>
            <a:r>
              <a:rPr lang="fr-CH" dirty="0"/>
              <a:t>/</a:t>
            </a:r>
            <a:r>
              <a:rPr lang="fr-CH" dirty="0" err="1"/>
              <a:t>varieties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3"/>
              </a:rPr>
              <a:t>http://paralleltext.info/data/</a:t>
            </a:r>
            <a:r>
              <a:rPr lang="fr-CH" dirty="0"/>
              <a:t> </a:t>
            </a:r>
          </a:p>
          <a:p>
            <a:pPr lvl="1"/>
            <a:r>
              <a:rPr lang="fr-CH" dirty="0"/>
              <a:t>Web sources: 1646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>
                <a:hlinkClick r:id="rId4"/>
              </a:rPr>
              <a:t>http://www.bible.is</a:t>
            </a:r>
            <a:r>
              <a:rPr lang="fr-CH">
                <a:hlinkClick r:id="rId4"/>
              </a:rPr>
              <a:t>/</a:t>
            </a:r>
            <a:r>
              <a:rPr lang="fr-CH"/>
              <a:t> </a:t>
            </a:r>
            <a:endParaRPr lang="fr-CH" dirty="0"/>
          </a:p>
          <a:p>
            <a:r>
              <a:rPr lang="fr-CH" dirty="0"/>
              <a:t>Sentence </a:t>
            </a:r>
            <a:r>
              <a:rPr lang="fr-CH" dirty="0" err="1"/>
              <a:t>alignments</a:t>
            </a:r>
            <a:r>
              <a:rPr lang="fr-CH" dirty="0"/>
              <a:t> are </a:t>
            </a: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obtain</a:t>
            </a:r>
            <a:r>
              <a:rPr lang="fr-CH" dirty="0"/>
              <a:t>: </a:t>
            </a:r>
            <a:r>
              <a:rPr lang="fr-CH"/>
              <a:t>verse </a:t>
            </a:r>
            <a:r>
              <a:rPr lang="fr-CH" smtClean="0"/>
              <a:t>IDs</a:t>
            </a:r>
            <a:endParaRPr lang="fr-CH" dirty="0"/>
          </a:p>
          <a:p>
            <a:r>
              <a:rPr lang="fr-CH" dirty="0"/>
              <a:t>Split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and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dirty="0" err="1"/>
              <a:t>project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all </a:t>
            </a:r>
            <a:r>
              <a:rPr lang="fr-CH" i="1" dirty="0"/>
              <a:t>k</a:t>
            </a:r>
            <a:r>
              <a:rPr lang="fr-CH" dirty="0"/>
              <a:t> to </a:t>
            </a:r>
            <a:r>
              <a:rPr lang="fr-CH"/>
              <a:t>all </a:t>
            </a:r>
            <a:r>
              <a:rPr lang="fr-CH" i="1" smtClean="0"/>
              <a:t>m</a:t>
            </a:r>
            <a:r>
              <a:rPr lang="fr-CH" smtClean="0"/>
              <a:t>:</a:t>
            </a:r>
            <a:br>
              <a:rPr lang="fr-CH" smtClean="0"/>
            </a:br>
            <a:r>
              <a:rPr lang="fr-CH" smtClean="0">
                <a:latin typeface="+mj-lt"/>
              </a:rPr>
              <a:t>multi-source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29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34" y="1268760"/>
            <a:ext cx="4445660" cy="55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err="1"/>
              <a:t>Iterative</a:t>
            </a: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Tag the </a:t>
            </a:r>
            <a:r>
              <a:rPr lang="fr-CH" i="1" dirty="0"/>
              <a:t>k</a:t>
            </a:r>
            <a:r>
              <a:rPr lang="fr-CH" dirty="0"/>
              <a:t> high-</a:t>
            </a:r>
            <a:r>
              <a:rPr lang="fr-CH" dirty="0" err="1"/>
              <a:t>resource</a:t>
            </a:r>
            <a:r>
              <a:rPr lang="fr-CH" dirty="0"/>
              <a:t> </a:t>
            </a:r>
            <a:r>
              <a:rPr lang="fr-CH" dirty="0" err="1"/>
              <a:t>language</a:t>
            </a:r>
            <a:r>
              <a:rPr lang="fr-CH" dirty="0"/>
              <a:t> Bibles.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k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to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data and tag the </a:t>
            </a:r>
            <a:r>
              <a:rPr lang="fr-CH" i="1" dirty="0"/>
              <a:t>m</a:t>
            </a:r>
            <a:r>
              <a:rPr lang="fr-CH" dirty="0"/>
              <a:t> </a:t>
            </a:r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(self-training).</a:t>
            </a:r>
            <a:br>
              <a:rPr lang="fr-CH" dirty="0"/>
            </a:br>
            <a:r>
              <a:rPr lang="fr-CH" dirty="0"/>
              <a:t>Project tags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/>
              <a:t>to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i="1" dirty="0"/>
              <a:t>(</a:t>
            </a:r>
            <a:r>
              <a:rPr lang="fr-CH" i="1" dirty="0" err="1"/>
              <a:t>k+m</a:t>
            </a:r>
            <a:r>
              <a:rPr lang="fr-CH" i="1" dirty="0"/>
              <a:t>)-1 </a:t>
            </a:r>
            <a:r>
              <a:rPr lang="fr-CH" dirty="0" err="1"/>
              <a:t>languages</a:t>
            </a:r>
            <a:r>
              <a:rPr lang="fr-CH" dirty="0"/>
              <a:t>.</a:t>
            </a:r>
            <a:br>
              <a:rPr lang="fr-CH" dirty="0"/>
            </a:br>
            <a:r>
              <a:rPr lang="fr-CH" dirty="0" err="1"/>
              <a:t>Choose</a:t>
            </a:r>
            <a:r>
              <a:rPr lang="fr-CH" dirty="0"/>
              <a:t> tags by </a:t>
            </a:r>
            <a:r>
              <a:rPr lang="fr-CH" dirty="0" err="1"/>
              <a:t>majority</a:t>
            </a:r>
            <a:r>
              <a:rPr lang="fr-CH" dirty="0"/>
              <a:t> </a:t>
            </a:r>
            <a:r>
              <a:rPr lang="fr-CH" dirty="0" err="1"/>
              <a:t>voting</a:t>
            </a:r>
            <a:r>
              <a:rPr lang="fr-CH" dirty="0"/>
              <a:t>.</a:t>
            </a:r>
          </a:p>
          <a:p>
            <a:pPr marL="868680" lvl="1" indent="-457200">
              <a:buFont typeface="+mj-lt"/>
              <a:buAutoNum type="arabicPeriod"/>
            </a:pPr>
            <a:r>
              <a:rPr lang="fr-CH" dirty="0"/>
              <a:t>Train taggers for </a:t>
            </a:r>
            <a:r>
              <a:rPr lang="fr-CH" i="1" dirty="0" err="1"/>
              <a:t>k+m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</a:t>
            </a:r>
            <a:r>
              <a:rPr lang="fr-CH"/>
              <a:t>data</a:t>
            </a:r>
            <a:r>
              <a:rPr lang="fr-CH" smtClean="0"/>
              <a:t>.</a:t>
            </a:r>
          </a:p>
          <a:p>
            <a:pPr marL="0" indent="0">
              <a:buNone/>
            </a:pPr>
            <a:endParaRPr lang="fr-CH" smtClean="0"/>
          </a:p>
          <a:p>
            <a:r>
              <a:rPr lang="fr-CH" i="1" smtClean="0"/>
              <a:t>k</a:t>
            </a:r>
            <a:r>
              <a:rPr lang="fr-CH" smtClean="0"/>
              <a:t> </a:t>
            </a:r>
            <a:r>
              <a:rPr lang="fr-CH" dirty="0"/>
              <a:t>= 18 </a:t>
            </a:r>
            <a:r>
              <a:rPr lang="fr-CH" dirty="0" err="1"/>
              <a:t>languages</a:t>
            </a:r>
            <a:r>
              <a:rPr lang="fr-CH" dirty="0"/>
              <a:t>, </a:t>
            </a:r>
            <a:r>
              <a:rPr lang="fr-CH" i="1" dirty="0"/>
              <a:t>m</a:t>
            </a:r>
            <a:r>
              <a:rPr lang="fr-CH" dirty="0"/>
              <a:t> = </a:t>
            </a:r>
            <a:r>
              <a:rPr lang="fr-CH"/>
              <a:t>82 </a:t>
            </a:r>
            <a:r>
              <a:rPr lang="fr-CH" smtClean="0"/>
              <a:t>languages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27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If all </a:t>
            </a:r>
            <a:r>
              <a:rPr lang="fr-CH" sz="4000" dirty="0" err="1"/>
              <a:t>you</a:t>
            </a:r>
            <a:r>
              <a:rPr lang="fr-CH" sz="4000" dirty="0"/>
              <a:t> have </a:t>
            </a:r>
            <a:r>
              <a:rPr lang="fr-CH" sz="4000" dirty="0" err="1"/>
              <a:t>is</a:t>
            </a:r>
            <a:r>
              <a:rPr lang="fr-CH" sz="4000" dirty="0"/>
              <a:t> a bit of the Bible…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Low-resource</a:t>
            </a:r>
            <a:r>
              <a:rPr lang="fr-CH" dirty="0"/>
              <a:t> </a:t>
            </a:r>
            <a:r>
              <a:rPr lang="fr-CH" dirty="0" err="1"/>
              <a:t>languages</a:t>
            </a:r>
            <a:r>
              <a:rPr lang="fr-CH" dirty="0"/>
              <a:t> </a:t>
            </a:r>
            <a:r>
              <a:rPr lang="fr-CH" dirty="0" err="1"/>
              <a:t>include</a:t>
            </a:r>
            <a:r>
              <a:rPr lang="fr-CH" dirty="0"/>
              <a:t> </a:t>
            </a:r>
            <a:r>
              <a:rPr lang="fr-CH" dirty="0" err="1"/>
              <a:t>Akawaio</a:t>
            </a:r>
            <a:r>
              <a:rPr lang="fr-CH" dirty="0"/>
              <a:t>, </a:t>
            </a:r>
            <a:r>
              <a:rPr lang="fr-CH" dirty="0" err="1"/>
              <a:t>Aukan</a:t>
            </a:r>
            <a:r>
              <a:rPr lang="fr-CH" dirty="0"/>
              <a:t>, Cakchiquel, </a:t>
            </a:r>
            <a:r>
              <a:rPr lang="fr-CH" dirty="0" err="1"/>
              <a:t>Ewe</a:t>
            </a:r>
            <a:r>
              <a:rPr lang="fr-CH" dirty="0"/>
              <a:t>, </a:t>
            </a:r>
            <a:r>
              <a:rPr lang="fr-CH" dirty="0" err="1"/>
              <a:t>Haitian</a:t>
            </a:r>
            <a:r>
              <a:rPr lang="fr-CH" dirty="0"/>
              <a:t> </a:t>
            </a:r>
            <a:r>
              <a:rPr lang="fr-CH" dirty="0" err="1"/>
              <a:t>Creole</a:t>
            </a:r>
            <a:r>
              <a:rPr lang="fr-CH" dirty="0"/>
              <a:t>, Manx, Maori, Somali, </a:t>
            </a:r>
            <a:r>
              <a:rPr lang="fr-CH" dirty="0" err="1"/>
              <a:t>Ukrainian</a:t>
            </a:r>
            <a:r>
              <a:rPr lang="fr-CH" dirty="0"/>
              <a:t>, …</a:t>
            </a:r>
          </a:p>
          <a:p>
            <a:endParaRPr lang="fr-CH" dirty="0"/>
          </a:p>
          <a:p>
            <a:r>
              <a:rPr lang="fr-CH" dirty="0"/>
              <a:t>How do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evaluate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?</a:t>
            </a:r>
          </a:p>
          <a:p>
            <a:pPr lvl="1"/>
            <a:r>
              <a:rPr lang="fr-CH" dirty="0"/>
              <a:t>Test sets </a:t>
            </a:r>
            <a:r>
              <a:rPr lang="fr-CH" dirty="0" err="1"/>
              <a:t>available</a:t>
            </a:r>
            <a:r>
              <a:rPr lang="fr-CH" dirty="0"/>
              <a:t> for 25 </a:t>
            </a:r>
            <a:r>
              <a:rPr lang="fr-CH" dirty="0" err="1"/>
              <a:t>languages</a:t>
            </a:r>
            <a:endParaRPr lang="fr-CH" dirty="0"/>
          </a:p>
          <a:p>
            <a:pPr lvl="1"/>
            <a:r>
              <a:rPr lang="fr-CH" dirty="0" err="1"/>
              <a:t>Wiktionary</a:t>
            </a:r>
            <a:r>
              <a:rPr lang="fr-CH" dirty="0"/>
              <a:t> data </a:t>
            </a:r>
            <a:r>
              <a:rPr lang="fr-CH" dirty="0" err="1"/>
              <a:t>available</a:t>
            </a:r>
            <a:r>
              <a:rPr lang="fr-CH" dirty="0"/>
              <a:t> for 10 more </a:t>
            </a:r>
            <a:r>
              <a:rPr lang="fr-CH" dirty="0" err="1"/>
              <a:t>languages</a:t>
            </a:r>
            <a:r>
              <a:rPr lang="fr-CH" dirty="0"/>
              <a:t/>
            </a:r>
            <a:br>
              <a:rPr lang="fr-CH" dirty="0"/>
            </a:br>
            <a:r>
              <a:rPr lang="fr-CH" dirty="0"/>
              <a:t>→ </a:t>
            </a:r>
            <a:r>
              <a:rPr lang="fr-CH" dirty="0" err="1"/>
              <a:t>Compute</a:t>
            </a:r>
            <a:r>
              <a:rPr lang="fr-CH" dirty="0"/>
              <a:t> to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extent</a:t>
            </a:r>
            <a:r>
              <a:rPr lang="fr-CH" dirty="0"/>
              <a:t> the </a:t>
            </a:r>
            <a:r>
              <a:rPr lang="fr-CH" dirty="0" err="1"/>
              <a:t>projected</a:t>
            </a:r>
            <a:r>
              <a:rPr lang="fr-CH" dirty="0"/>
              <a:t> tag </a:t>
            </a:r>
            <a:r>
              <a:rPr lang="fr-CH" dirty="0" err="1"/>
              <a:t>dictionaries</a:t>
            </a:r>
            <a:r>
              <a:rPr lang="fr-CH" dirty="0"/>
              <a:t> </a:t>
            </a:r>
            <a:r>
              <a:rPr lang="fr-CH" dirty="0" err="1"/>
              <a:t>overlap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Wiktionary</a:t>
            </a:r>
            <a:r>
              <a:rPr lang="fr-CH" dirty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26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related languages</a:t>
            </a:r>
          </a:p>
          <a:p>
            <a:r>
              <a:rPr lang="en-US" smtClean="0"/>
              <a:t>Adapt the HRL tagger to LRL by including a small number of annotated LRL sentences</a:t>
            </a:r>
          </a:p>
          <a:p>
            <a:r>
              <a:rPr lang="en-US" smtClean="0"/>
              <a:t>Full morphological tagging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4827638"/>
            <a:ext cx="70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Cotterell &amp; G. Heigold (2017):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Cross-lingual Character-Level Neural Morphological Tagging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Proceedings of EMNLP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2" y="274638"/>
            <a:ext cx="8948586" cy="63444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15816" y="692696"/>
            <a:ext cx="1944216" cy="5926389"/>
          </a:xfrm>
          <a:prstGeom prst="rect">
            <a:avLst/>
          </a:prstGeom>
          <a:solidFill>
            <a:srgbClr val="9CBE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fi-FI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7" y="1831023"/>
            <a:ext cx="5990658" cy="470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20" y="561182"/>
            <a:ext cx="3894230" cy="10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8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McDonald et al. 2011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fr-CH" dirty="0" smtClean="0"/>
              <a:t>Blue: </a:t>
            </a:r>
            <a:r>
              <a:rPr lang="fr-CH" dirty="0" err="1" smtClean="0"/>
              <a:t>irrelevant</a:t>
            </a:r>
            <a:r>
              <a:rPr lang="fr-CH" dirty="0" smtClean="0"/>
              <a:t> </a:t>
            </a:r>
            <a:r>
              <a:rPr lang="fr-CH" dirty="0" err="1" smtClean="0"/>
              <a:t>here</a:t>
            </a:r>
            <a:endParaRPr lang="fr-CH" dirty="0" smtClean="0"/>
          </a:p>
          <a:p>
            <a:r>
              <a:rPr lang="fr-CH" dirty="0" smtClean="0"/>
              <a:t>Green: </a:t>
            </a:r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trained</a:t>
            </a:r>
            <a:r>
              <a:rPr lang="fr-CH" dirty="0" smtClean="0"/>
              <a:t> on </a:t>
            </a:r>
            <a:r>
              <a:rPr lang="fr-CH" dirty="0" smtClean="0">
                <a:solidFill>
                  <a:srgbClr val="0070C0"/>
                </a:solidFill>
              </a:rPr>
              <a:t>English</a:t>
            </a:r>
          </a:p>
          <a:p>
            <a:r>
              <a:rPr lang="fr-CH" dirty="0" smtClean="0"/>
              <a:t>Yellow: </a:t>
            </a:r>
            <a:r>
              <a:rPr lang="fr-CH" dirty="0" err="1" smtClean="0"/>
              <a:t>delexicalized</a:t>
            </a:r>
            <a:r>
              <a:rPr lang="fr-CH" dirty="0" smtClean="0"/>
              <a:t> </a:t>
            </a:r>
            <a:r>
              <a:rPr lang="fr-CH" dirty="0" err="1" smtClean="0"/>
              <a:t>parser</a:t>
            </a:r>
            <a:r>
              <a:rPr lang="fr-CH" dirty="0" smtClean="0"/>
              <a:t> </a:t>
            </a:r>
            <a:r>
              <a:rPr lang="fr-CH" dirty="0" err="1" smtClean="0"/>
              <a:t>trained</a:t>
            </a:r>
            <a:r>
              <a:rPr lang="fr-CH" dirty="0" smtClean="0"/>
              <a:t> on </a:t>
            </a:r>
            <a:r>
              <a:rPr lang="fr-CH" dirty="0" smtClean="0">
                <a:solidFill>
                  <a:srgbClr val="0070C0"/>
                </a:solidFill>
              </a:rPr>
              <a:t>English</a:t>
            </a:r>
            <a:r>
              <a:rPr lang="fr-CH" dirty="0" smtClean="0"/>
              <a:t>, </a:t>
            </a:r>
            <a:r>
              <a:rPr lang="fr-CH" dirty="0" err="1" smtClean="0"/>
              <a:t>corrected</a:t>
            </a:r>
            <a:r>
              <a:rPr lang="fr-CH" dirty="0" smtClean="0"/>
              <a:t> by annotations </a:t>
            </a:r>
            <a:r>
              <a:rPr lang="fr-CH" dirty="0" err="1" smtClean="0"/>
              <a:t>projected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smtClean="0">
                <a:solidFill>
                  <a:srgbClr val="0070C0"/>
                </a:solidFill>
              </a:rPr>
              <a:t>English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23</a:t>
            </a:fld>
            <a:endParaRPr lang="fr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" y="1988840"/>
            <a:ext cx="8100392" cy="2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McDonald et al.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9786" cy="4351338"/>
          </a:xfrm>
        </p:spPr>
        <p:txBody>
          <a:bodyPr/>
          <a:lstStyle/>
          <a:p>
            <a:r>
              <a:rPr lang="en-US" smtClean="0"/>
              <a:t>Is English always the best choice as a source language?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56496"/>
            <a:ext cx="7798288" cy="259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2084" y="3804744"/>
            <a:ext cx="1823667" cy="2356789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McDonald et al.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9786" cy="4351338"/>
          </a:xfrm>
        </p:spPr>
        <p:txBody>
          <a:bodyPr/>
          <a:lstStyle/>
          <a:p>
            <a:r>
              <a:rPr lang="en-US" smtClean="0"/>
              <a:t>It is difficult to choose the optimal source language... Why not use all source languages?</a:t>
            </a:r>
            <a:endParaRPr lang="en-US" dirty="0" smtClean="0"/>
          </a:p>
          <a:p>
            <a:pPr lvl="1"/>
            <a:r>
              <a:rPr lang="en-US" smtClean="0"/>
              <a:t>multi-dir:	all </a:t>
            </a:r>
            <a:r>
              <a:rPr lang="en-US" dirty="0" smtClean="0"/>
              <a:t>languages except </a:t>
            </a:r>
            <a:r>
              <a:rPr lang="en-US" smtClean="0"/>
              <a:t>the target</a:t>
            </a:r>
            <a:br>
              <a:rPr lang="en-US" smtClean="0"/>
            </a:br>
            <a:r>
              <a:rPr lang="en-US" smtClean="0"/>
              <a:t>			language, direct </a:t>
            </a:r>
            <a:r>
              <a:rPr lang="en-US" dirty="0" smtClean="0"/>
              <a:t>transfer (</a:t>
            </a:r>
            <a:r>
              <a:rPr lang="en-US" dirty="0" err="1" smtClean="0"/>
              <a:t>delexicalized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56497"/>
            <a:ext cx="7798288" cy="259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3450" y="4016537"/>
            <a:ext cx="1008112" cy="2160240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McDonald et al.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difficult to choose the optimal source language... Why not use all source languages?</a:t>
            </a:r>
          </a:p>
          <a:p>
            <a:pPr lvl="1"/>
            <a:r>
              <a:rPr lang="en-US" smtClean="0"/>
              <a:t>multi-proj</a:t>
            </a:r>
            <a:r>
              <a:rPr lang="en-US" dirty="0" smtClean="0"/>
              <a:t>:	all languages except </a:t>
            </a:r>
            <a:r>
              <a:rPr lang="en-US" smtClean="0"/>
              <a:t>target language,</a:t>
            </a:r>
            <a:br>
              <a:rPr lang="en-US" smtClean="0"/>
            </a:br>
            <a:r>
              <a:rPr lang="en-US" smtClean="0"/>
              <a:t>			with projection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57772"/>
            <a:ext cx="7798288" cy="259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3602" y="4017812"/>
            <a:ext cx="1008112" cy="2160240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0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Multilingual models???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models presented up to here use multiple high-resource languages to annotate a single low-resource language</a:t>
            </a:r>
          </a:p>
          <a:p>
            <a:pPr lvl="1"/>
            <a:r>
              <a:rPr lang="en-US" smtClean="0"/>
              <a:t>For the Bible model, </a:t>
            </a:r>
            <a:r>
              <a:rPr lang="en-US" i="1" smtClean="0"/>
              <a:t>k+m</a:t>
            </a:r>
            <a:r>
              <a:rPr lang="en-US" smtClean="0"/>
              <a:t> distinct taggers are trained</a:t>
            </a:r>
          </a:p>
          <a:p>
            <a:pPr lvl="1"/>
            <a:endParaRPr lang="en-US" smtClean="0"/>
          </a:p>
          <a:p>
            <a:r>
              <a:rPr lang="en-US" smtClean="0"/>
              <a:t>Can we create a single unified model that is able to tag/parse several (low-resource) languages?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5728137"/>
            <a:ext cx="765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W. Ammar et al. (2016):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languages, one parser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TACL 4, 2016, 431-444.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languages – one parser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Basic model:</a:t>
            </a:r>
          </a:p>
          <a:p>
            <a:pPr lvl="1"/>
            <a:r>
              <a:rPr lang="en-US" smtClean="0"/>
              <a:t>Model transfer with language-independent word representations</a:t>
            </a:r>
          </a:p>
          <a:p>
            <a:r>
              <a:rPr lang="en-US" smtClean="0"/>
              <a:t>What do we need?</a:t>
            </a:r>
          </a:p>
          <a:p>
            <a:pPr lvl="1"/>
            <a:r>
              <a:rPr lang="en-US" smtClean="0"/>
              <a:t>Treebanks in all source languages with consistent annotations (UD)</a:t>
            </a:r>
          </a:p>
          <a:p>
            <a:pPr lvl="1"/>
            <a:r>
              <a:rPr lang="en-US" smtClean="0"/>
              <a:t>Multilingual word embeddings</a:t>
            </a:r>
          </a:p>
          <a:p>
            <a:pPr lvl="1"/>
            <a:r>
              <a:rPr lang="en-US" smtClean="0"/>
              <a:t>Multilingual word clusters</a:t>
            </a:r>
          </a:p>
          <a:p>
            <a:pPr lvl="1"/>
            <a:r>
              <a:rPr lang="en-US" smtClean="0"/>
              <a:t>Consistent POS tag annotation for delexicalization</a:t>
            </a:r>
          </a:p>
          <a:p>
            <a:pPr lvl="1"/>
            <a:r>
              <a:rPr lang="en-US" smtClean="0"/>
              <a:t>Language-specific information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4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2" y="1776284"/>
            <a:ext cx="6154556" cy="49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languages – one parser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How should NOUN ADJ NOUN be parsed?</a:t>
            </a:r>
          </a:p>
          <a:p>
            <a:pPr lvl="1"/>
            <a:r>
              <a:rPr lang="en-US" smtClean="0"/>
              <a:t>Some training examples contain prenominal adjectives, some contain postnominal adjectives</a:t>
            </a:r>
          </a:p>
          <a:p>
            <a:pPr lvl="1"/>
            <a:r>
              <a:rPr lang="en-US" smtClean="0"/>
              <a:t>Depends on the proportion of examples</a:t>
            </a:r>
          </a:p>
          <a:p>
            <a:pPr lvl="1"/>
            <a:r>
              <a:rPr lang="en-US" smtClean="0"/>
              <a:t>But it should depend on the test language...</a:t>
            </a:r>
            <a:endParaRPr lang="en-US"/>
          </a:p>
          <a:p>
            <a:r>
              <a:rPr lang="en-US" smtClean="0"/>
              <a:t>Proposed solution:</a:t>
            </a:r>
          </a:p>
          <a:p>
            <a:pPr lvl="1"/>
            <a:r>
              <a:rPr lang="en-US" smtClean="0"/>
              <a:t>Label each word (during training and testing) with a language label</a:t>
            </a:r>
          </a:p>
          <a:p>
            <a:pPr lvl="1"/>
            <a:r>
              <a:rPr lang="en-US" smtClean="0"/>
              <a:t>The model embeds the language labels, so syntactically similar languages should end up having similar language embeddings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72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languages – one parser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Evaluated on DE, EN, ES, FR, IT, PT, SV</a:t>
            </a:r>
          </a:p>
          <a:p>
            <a:r>
              <a:rPr lang="en-US" smtClean="0"/>
              <a:t>Three scenarios:</a:t>
            </a:r>
          </a:p>
          <a:p>
            <a:pPr lvl="1"/>
            <a:r>
              <a:rPr lang="en-US" smtClean="0">
                <a:latin typeface="+mj-lt"/>
              </a:rPr>
              <a:t>Big treebank: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Use complete treebanks from all languages, including test language (supervised scenario)</a:t>
            </a:r>
            <a:endParaRPr lang="en-US"/>
          </a:p>
          <a:p>
            <a:pPr lvl="1"/>
            <a:r>
              <a:rPr lang="en-US" smtClean="0">
                <a:latin typeface="+mj-lt"/>
              </a:rPr>
              <a:t>Small treebank:</a:t>
            </a:r>
            <a:r>
              <a:rPr lang="fi-FI" smtClean="0"/>
              <a:t/>
            </a:r>
            <a:br>
              <a:rPr lang="fi-FI" smtClean="0"/>
            </a:br>
            <a:r>
              <a:rPr lang="fi-FI" smtClean="0"/>
              <a:t>Use full English treebank + reduced treebank of the test language (3000 tokens, adaptation scenario)</a:t>
            </a:r>
          </a:p>
          <a:p>
            <a:pPr lvl="1"/>
            <a:r>
              <a:rPr lang="en-US" smtClean="0">
                <a:latin typeface="+mj-lt"/>
              </a:rPr>
              <a:t>No treebank: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Use treebank from all languages excluding test language (low-resource language scenario)</a:t>
            </a:r>
          </a:p>
        </p:txBody>
      </p:sp>
    </p:spTree>
    <p:extLst>
      <p:ext uri="{BB962C8B-B14F-4D97-AF65-F5344CB8AC3E}">
        <p14:creationId xmlns:p14="http://schemas.microsoft.com/office/powerpoint/2010/main" val="13691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br>
              <a:rPr lang="en-US" smtClean="0"/>
            </a:br>
            <a:r>
              <a:rPr lang="en-US" smtClean="0"/>
              <a:t>Big treebank scenario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3644"/>
          </a:xfrm>
        </p:spPr>
        <p:txBody>
          <a:bodyPr>
            <a:normAutofit/>
          </a:bodyPr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r>
              <a:rPr lang="en-US" smtClean="0">
                <a:latin typeface="+mj-lt"/>
              </a:rPr>
              <a:t>MaLOPa:</a:t>
            </a:r>
            <a:r>
              <a:rPr lang="en-US" smtClean="0"/>
              <a:t>	completely delexicalized</a:t>
            </a:r>
          </a:p>
          <a:p>
            <a:r>
              <a:rPr lang="en-US" smtClean="0">
                <a:latin typeface="+mj-lt"/>
              </a:rPr>
              <a:t>+lexical:</a:t>
            </a:r>
            <a:r>
              <a:rPr lang="en-US" smtClean="0"/>
              <a:t>	with multilingual embeddings/clusters</a:t>
            </a:r>
          </a:p>
          <a:p>
            <a:r>
              <a:rPr lang="en-US" smtClean="0">
                <a:latin typeface="+mj-lt"/>
              </a:rPr>
              <a:t>+fine-grained POS:	</a:t>
            </a:r>
            <a:r>
              <a:rPr lang="en-US" smtClean="0"/>
              <a:t>added language-specific morphosyntactic distinctions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25625"/>
            <a:ext cx="83439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3644"/>
          </a:xfrm>
        </p:spPr>
        <p:txBody>
          <a:bodyPr>
            <a:normAutofit/>
          </a:bodyPr>
          <a:lstStyle/>
          <a:p>
            <a:r>
              <a:rPr lang="en-US" smtClean="0"/>
              <a:t>Small treebank scenario:</a:t>
            </a:r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No treebank scenario: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97222"/>
            <a:ext cx="5181600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828836"/>
            <a:ext cx="7836119" cy="16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Language labels...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multilingual models, it is useful to add language labels to guide the model</a:t>
            </a:r>
          </a:p>
          <a:p>
            <a:pPr lvl="1"/>
            <a:r>
              <a:rPr lang="en-US" smtClean="0"/>
              <a:t>either on each word, or one per sentence</a:t>
            </a:r>
          </a:p>
          <a:p>
            <a:r>
              <a:rPr lang="en-US" smtClean="0"/>
              <a:t>What happens in the “no treebank” scenario?</a:t>
            </a:r>
          </a:p>
          <a:p>
            <a:pPr lvl="1"/>
            <a:r>
              <a:rPr lang="en-US" smtClean="0"/>
              <a:t>The label of the test language has not been seen at all during training, and thus is not helpful.</a:t>
            </a:r>
          </a:p>
          <a:p>
            <a:pPr lvl="1"/>
            <a:r>
              <a:rPr lang="en-US" smtClean="0"/>
              <a:t>What can we do?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207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Language labels backwards...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Instead of providing the language labels as input features, force the model to predict the language of each word</a:t>
            </a:r>
          </a:p>
          <a:p>
            <a:pPr lvl="1"/>
            <a:r>
              <a:rPr lang="en-US" smtClean="0"/>
              <a:t>Predict POS tag + language label: </a:t>
            </a:r>
            <a:r>
              <a:rPr lang="en-US" smtClean="0">
                <a:latin typeface="+mj-lt"/>
              </a:rPr>
              <a:t>multitask learning</a:t>
            </a:r>
          </a:p>
          <a:p>
            <a:pPr lvl="1"/>
            <a:r>
              <a:rPr lang="en-US" smtClean="0"/>
              <a:t>This forces the model to distinguish between the languages during training</a:t>
            </a:r>
          </a:p>
          <a:p>
            <a:r>
              <a:rPr lang="en-US" smtClean="0"/>
              <a:t>At test time, no additional input information is required, but language labels will be output</a:t>
            </a:r>
          </a:p>
          <a:p>
            <a:pPr lvl="1"/>
            <a:r>
              <a:rPr lang="en-US" smtClean="0"/>
              <a:t>In the “no treebank” scenario, these labels may correspond to anything and are not relevant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28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Multitask learning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are the conditions for converting an input feature to an </a:t>
            </a:r>
            <a:r>
              <a:rPr lang="en-US" smtClean="0">
                <a:latin typeface="+mj-lt"/>
              </a:rPr>
              <a:t>auxiliary task</a:t>
            </a:r>
            <a:r>
              <a:rPr lang="en-US" smtClean="0"/>
              <a:t>?</a:t>
            </a:r>
          </a:p>
          <a:p>
            <a:pPr lvl="1"/>
            <a:r>
              <a:rPr lang="en-US" smtClean="0"/>
              <a:t>Must be learnable from the remaining input features</a:t>
            </a:r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pPr lvl="1"/>
            <a:r>
              <a:rPr lang="en-US" smtClean="0"/>
              <a:t>A </a:t>
            </a:r>
            <a:r>
              <a:rPr lang="en-US"/>
              <a:t>typical parser relies on POS tags as input features</a:t>
            </a:r>
          </a:p>
          <a:p>
            <a:pPr lvl="1"/>
            <a:r>
              <a:rPr lang="en-US"/>
              <a:t>Conversion to multitask learning</a:t>
            </a:r>
            <a:r>
              <a:rPr lang="en-US" smtClean="0"/>
              <a:t>: Learn </a:t>
            </a:r>
            <a:r>
              <a:rPr lang="en-US"/>
              <a:t>to predict POS tag and dependency relation at the same </a:t>
            </a:r>
            <a:r>
              <a:rPr lang="en-US" smtClean="0"/>
              <a:t>time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48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Multitask learning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3300" cy="4351338"/>
          </a:xfrm>
        </p:spPr>
        <p:txBody>
          <a:bodyPr/>
          <a:lstStyle/>
          <a:p>
            <a:r>
              <a:rPr lang="en-US" smtClean="0"/>
              <a:t>The Cotterell &amp; Heigold tagger actually uses language labels as auxiliary task</a:t>
            </a:r>
          </a:p>
          <a:p>
            <a:endParaRPr lang="en-US" smtClean="0"/>
          </a:p>
          <a:p>
            <a:r>
              <a:rPr lang="en-US" smtClean="0"/>
              <a:t>Bilingual model:</a:t>
            </a:r>
          </a:p>
          <a:p>
            <a:pPr lvl="1"/>
            <a:r>
              <a:rPr lang="en-US" smtClean="0"/>
              <a:t>Source language</a:t>
            </a:r>
          </a:p>
          <a:p>
            <a:pPr lvl="1"/>
            <a:r>
              <a:rPr lang="en-US" smtClean="0"/>
              <a:t>100 sentences of target language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825625"/>
            <a:ext cx="4343400" cy="4543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7517" y="1975945"/>
            <a:ext cx="294290" cy="430924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/>
          <p:cNvSpPr/>
          <p:nvPr/>
        </p:nvSpPr>
        <p:spPr>
          <a:xfrm>
            <a:off x="7662700" y="1975945"/>
            <a:ext cx="294290" cy="430924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991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about machine translation?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Until now, we mostly talked about sequence labeling tasks (tagging, parsing, ...)</a:t>
            </a:r>
          </a:p>
          <a:p>
            <a:r>
              <a:rPr lang="en-US" smtClean="0"/>
              <a:t>We assumed that MT systems / parallel corpora were more readily available than syntactically annotated corpora</a:t>
            </a:r>
          </a:p>
          <a:p>
            <a:r>
              <a:rPr lang="en-US" smtClean="0"/>
              <a:t>What if these assumptions do not hold?</a:t>
            </a:r>
          </a:p>
          <a:p>
            <a:pPr lvl="1"/>
            <a:r>
              <a:rPr lang="en-US" smtClean="0"/>
              <a:t>No parallel data for a particular language pair, but for several other language pairs: </a:t>
            </a:r>
            <a:r>
              <a:rPr lang="en-US" smtClean="0">
                <a:latin typeface="+mj-lt"/>
              </a:rPr>
              <a:t>zero-shot translation</a:t>
            </a:r>
          </a:p>
          <a:p>
            <a:pPr lvl="1"/>
            <a:r>
              <a:rPr lang="en-US" smtClean="0"/>
              <a:t>No parallel data at all: </a:t>
            </a:r>
            <a:r>
              <a:rPr lang="en-US" smtClean="0">
                <a:latin typeface="+mj-lt"/>
              </a:rPr>
              <a:t>unsupervised translation</a:t>
            </a:r>
            <a:endParaRPr lang="fi-FI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58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Romance languages</a:t>
            </a:r>
            <a:br>
              <a:rPr lang="en-US" smtClean="0"/>
            </a:br>
            <a:r>
              <a:rPr lang="en-US" smtClean="0"/>
              <a:t>(100 LRL training sentences):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768" r="42903" b="21569"/>
          <a:stretch/>
        </p:blipFill>
        <p:spPr>
          <a:xfrm>
            <a:off x="628650" y="2979174"/>
            <a:ext cx="7735707" cy="24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Zero-shot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Traditional setup:</a:t>
            </a:r>
          </a:p>
          <a:p>
            <a:pPr lvl="1"/>
            <a:r>
              <a:rPr lang="en-US" smtClean="0"/>
              <a:t>Train a distinct model for each language pair and direction</a:t>
            </a:r>
          </a:p>
          <a:p>
            <a:r>
              <a:rPr lang="en-US" smtClean="0"/>
              <a:t>Proposed setup:</a:t>
            </a:r>
          </a:p>
          <a:p>
            <a:pPr lvl="1"/>
            <a:r>
              <a:rPr lang="en-US" smtClean="0"/>
              <a:t>Train a single model for all language pairs and both directions</a:t>
            </a:r>
          </a:p>
          <a:p>
            <a:pPr lvl="1"/>
            <a:r>
              <a:rPr lang="en-US" smtClean="0"/>
              <a:t>Add target language labels</a:t>
            </a:r>
            <a:br>
              <a:rPr lang="en-US" smtClean="0"/>
            </a:br>
            <a:r>
              <a:rPr lang="en-US" smtClean="0"/>
              <a:t>to tell the model what</a:t>
            </a:r>
            <a:br>
              <a:rPr lang="en-US" smtClean="0"/>
            </a:br>
            <a:r>
              <a:rPr lang="en-US" smtClean="0"/>
              <a:t>language to translate into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163989" y="5988733"/>
            <a:ext cx="681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Melvin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Johnson et al. (2017):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Google's multilingual neural machine translation system - enabling zero-shot translation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TACL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5/2017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951269"/>
              </p:ext>
            </p:extLst>
          </p:nvPr>
        </p:nvGraphicFramePr>
        <p:xfrm>
          <a:off x="5487827" y="4252485"/>
          <a:ext cx="3027523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7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Hello, how are you?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&lt;2es&gt; </a:t>
                      </a:r>
                      <a:r>
                        <a:rPr lang="en-US" dirty="0" smtClean="0"/>
                        <a:t>Hello, how are you?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Hola</a:t>
                      </a:r>
                      <a:r>
                        <a:rPr lang="en-US" dirty="0" smtClean="0"/>
                        <a:t>, ¿</a:t>
                      </a:r>
                      <a:r>
                        <a:rPr lang="en-US" dirty="0" err="1" smtClean="0"/>
                        <a:t>cómo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estás</a:t>
                      </a:r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9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Zero-shot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74328"/>
          </a:xfrm>
        </p:spPr>
        <p:txBody>
          <a:bodyPr>
            <a:normAutofit/>
          </a:bodyPr>
          <a:lstStyle/>
          <a:p>
            <a:r>
              <a:rPr lang="en-US" smtClean="0"/>
              <a:t>Proposed experiment: 12 language pairs</a:t>
            </a:r>
          </a:p>
          <a:p>
            <a:pPr lvl="1"/>
            <a:r>
              <a:rPr lang="en-US" smtClean="0"/>
              <a:t>English -&gt; Japanese + Japanese -&gt; English</a:t>
            </a:r>
          </a:p>
          <a:p>
            <a:pPr lvl="1"/>
            <a:r>
              <a:rPr lang="en-US" smtClean="0"/>
              <a:t>English -&gt; Korean + Korean -&gt; English</a:t>
            </a:r>
          </a:p>
          <a:p>
            <a:pPr lvl="1"/>
            <a:r>
              <a:rPr lang="en-US" smtClean="0"/>
              <a:t>English -&gt; Spanish + Spanish -&gt; English</a:t>
            </a:r>
          </a:p>
          <a:p>
            <a:pPr lvl="1"/>
            <a:r>
              <a:rPr lang="en-US" smtClean="0"/>
              <a:t>English -&gt; Portuguese + Portuguese -&gt; English</a:t>
            </a:r>
          </a:p>
          <a:p>
            <a:pPr lvl="1"/>
            <a:r>
              <a:rPr lang="en-US" smtClean="0"/>
              <a:t>English -&gt; German + German -&gt; English</a:t>
            </a:r>
          </a:p>
          <a:p>
            <a:pPr lvl="1"/>
            <a:r>
              <a:rPr lang="en-US" smtClean="0"/>
              <a:t>English -&gt; French + French -&gt; English</a:t>
            </a:r>
          </a:p>
          <a:p>
            <a:r>
              <a:rPr lang="en-US" smtClean="0"/>
              <a:t>Does such a multilingual model do better on translating a seen language pair than a standard model?</a:t>
            </a:r>
          </a:p>
          <a:p>
            <a:pPr lvl="1"/>
            <a:r>
              <a:rPr lang="en-US" smtClean="0"/>
              <a:t>No</a:t>
            </a:r>
            <a:endParaRPr lang="fi-FI" smtClean="0"/>
          </a:p>
        </p:txBody>
      </p:sp>
    </p:spTree>
    <p:extLst>
      <p:ext uri="{BB962C8B-B14F-4D97-AF65-F5344CB8AC3E}">
        <p14:creationId xmlns:p14="http://schemas.microsoft.com/office/powerpoint/2010/main" val="17668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Zero-shot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74328"/>
          </a:xfrm>
        </p:spPr>
        <p:txBody>
          <a:bodyPr>
            <a:normAutofit/>
          </a:bodyPr>
          <a:lstStyle/>
          <a:p>
            <a:r>
              <a:rPr lang="en-US" smtClean="0"/>
              <a:t>Proposed experiment: 12 language pairs</a:t>
            </a:r>
          </a:p>
          <a:p>
            <a:pPr lvl="1"/>
            <a:r>
              <a:rPr lang="en-US" smtClean="0"/>
              <a:t>English -&gt; Japanese + Japanese -&gt; English</a:t>
            </a:r>
          </a:p>
          <a:p>
            <a:pPr lvl="1"/>
            <a:r>
              <a:rPr lang="en-US" smtClean="0"/>
              <a:t>English -&gt; Korean + Korean -&gt; English</a:t>
            </a:r>
          </a:p>
          <a:p>
            <a:pPr lvl="1"/>
            <a:r>
              <a:rPr lang="en-US" smtClean="0"/>
              <a:t>English -&gt; Spanish + Spanish -&gt; English</a:t>
            </a:r>
          </a:p>
          <a:p>
            <a:pPr lvl="1"/>
            <a:r>
              <a:rPr lang="en-US" smtClean="0"/>
              <a:t>English -&gt; Portuguese + Portuguese -&gt; English</a:t>
            </a:r>
          </a:p>
          <a:p>
            <a:pPr lvl="1"/>
            <a:r>
              <a:rPr lang="en-US" smtClean="0"/>
              <a:t>English -&gt; German + German -&gt; English</a:t>
            </a:r>
          </a:p>
          <a:p>
            <a:pPr lvl="1"/>
            <a:r>
              <a:rPr lang="en-US" smtClean="0"/>
              <a:t>English -&gt; French + French -&gt; English</a:t>
            </a:r>
          </a:p>
          <a:p>
            <a:r>
              <a:rPr lang="en-US" smtClean="0"/>
              <a:t>This model can be used for an unseen language pair:</a:t>
            </a:r>
          </a:p>
          <a:p>
            <a:pPr lvl="1"/>
            <a:r>
              <a:rPr lang="en-US" smtClean="0"/>
              <a:t>French -&gt; German</a:t>
            </a:r>
          </a:p>
          <a:p>
            <a:pPr lvl="1"/>
            <a:r>
              <a:rPr lang="en-US" smtClean="0"/>
              <a:t>Spanish -&gt; Japanese</a:t>
            </a:r>
            <a:r>
              <a:rPr lang="fi-FI"/>
              <a:t> </a:t>
            </a:r>
            <a:r>
              <a:rPr lang="fi-FI" smtClean="0"/>
              <a:t>...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436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Zero-shot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Zero-shot translation: No explicit training data from the language pair, but...</a:t>
            </a:r>
          </a:p>
          <a:p>
            <a:pPr lvl="1"/>
            <a:r>
              <a:rPr lang="en-US" smtClean="0"/>
              <a:t>... the source language has been seen during training (with another target language)</a:t>
            </a:r>
          </a:p>
          <a:p>
            <a:pPr lvl="1"/>
            <a:r>
              <a:rPr lang="en-US" smtClean="0"/>
              <a:t>... the target language has been seen during training (with another source language)</a:t>
            </a:r>
          </a:p>
          <a:p>
            <a:pPr lvl="1"/>
            <a:r>
              <a:rPr lang="en-US" smtClean="0"/>
              <a:t>... including multiple language pairs in a single model forces it to build up some abstract representation of a sentence</a:t>
            </a:r>
          </a:p>
          <a:p>
            <a:r>
              <a:rPr lang="en-US"/>
              <a:t>Can you think of language pairs for which zero-shot translation could be useful</a:t>
            </a:r>
            <a:r>
              <a:rPr lang="en-US" smtClean="0"/>
              <a:t>?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06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Code-switching in source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9" y="2132856"/>
            <a:ext cx="810090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Code-mixing in target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72" y="1554054"/>
            <a:ext cx="5979855" cy="51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Terminology:</a:t>
            </a:r>
            <a:br>
              <a:rPr lang="en-US" smtClean="0"/>
            </a:br>
            <a:r>
              <a:rPr lang="en-US" smtClean="0"/>
              <a:t>Zero-shot learning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Zero-shot = no training data of the target task</a:t>
            </a:r>
          </a:p>
          <a:p>
            <a:pPr lvl="1"/>
            <a:r>
              <a:rPr lang="en-US" smtClean="0"/>
              <a:t>Translation: no training data of the language pair</a:t>
            </a:r>
          </a:p>
          <a:p>
            <a:r>
              <a:rPr lang="en-US" smtClean="0"/>
              <a:t>Zero-shot learning = transfer learning without explicit adaptation to target language</a:t>
            </a:r>
          </a:p>
          <a:p>
            <a:pPr lvl="1"/>
            <a:r>
              <a:rPr lang="en-US" smtClean="0"/>
              <a:t>All model transfer methods (except relexicalization) can be considered zero-shot learning methods</a:t>
            </a:r>
          </a:p>
          <a:p>
            <a:r>
              <a:rPr lang="en-US" smtClean="0"/>
              <a:t>In opposition to adaptation models</a:t>
            </a:r>
          </a:p>
          <a:p>
            <a:pPr lvl="1"/>
            <a:r>
              <a:rPr lang="en-US" smtClean="0"/>
              <a:t>A small amount of training data for the target language is given (cf. Cotterell &amp; Heigold)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39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Unsupervised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What if we don’t have parallel data at all?</a:t>
            </a:r>
          </a:p>
          <a:p>
            <a:pPr lvl="1"/>
            <a:r>
              <a:rPr lang="en-US" smtClean="0"/>
              <a:t>Use monolingual data </a:t>
            </a:r>
            <a:r>
              <a:rPr lang="en-US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Use multilingual word/sentence embeddings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>(built without using parallel data, obviously)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4976634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M. Artetxe et al. (2018):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neural machine translation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Proceedings of ICLR 2018.</a:t>
            </a:r>
          </a:p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G. Lample et al. (2018):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machine translation using monolingual corpora only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Proceedings of ICLR 2018.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Unsupervised machine translation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22623"/>
          </a:xfrm>
        </p:spPr>
        <p:txBody>
          <a:bodyPr>
            <a:normAutofit/>
          </a:bodyPr>
          <a:lstStyle/>
          <a:p>
            <a:r>
              <a:rPr lang="en-US" smtClean="0"/>
              <a:t>Use zero-shot learning for paraphrasing:</a:t>
            </a:r>
          </a:p>
          <a:p>
            <a:pPr lvl="1"/>
            <a:r>
              <a:rPr lang="en-US" smtClean="0"/>
              <a:t>Train on English -&gt; French and French -&gt; English</a:t>
            </a:r>
          </a:p>
          <a:p>
            <a:pPr lvl="1"/>
            <a:r>
              <a:rPr lang="en-US" smtClean="0"/>
              <a:t>Test on English -&gt; English</a:t>
            </a:r>
          </a:p>
          <a:p>
            <a:endParaRPr lang="en-US" smtClean="0"/>
          </a:p>
          <a:p>
            <a:r>
              <a:rPr lang="en-US" smtClean="0"/>
              <a:t>Turn the problem around:</a:t>
            </a:r>
          </a:p>
          <a:p>
            <a:pPr lvl="1"/>
            <a:r>
              <a:rPr lang="en-US" smtClean="0"/>
              <a:t>Train on English -&gt; English and French -&gt; French</a:t>
            </a:r>
          </a:p>
          <a:p>
            <a:pPr lvl="1"/>
            <a:r>
              <a:rPr lang="en-US" smtClean="0"/>
              <a:t>Test on English -&gt; French</a:t>
            </a:r>
          </a:p>
          <a:p>
            <a:pPr lvl="1"/>
            <a:r>
              <a:rPr lang="en-US" smtClean="0"/>
              <a:t>Need to introduce noise in training data to prevent the model from learning to copy-paste</a:t>
            </a:r>
          </a:p>
          <a:p>
            <a:pPr lvl="1"/>
            <a:r>
              <a:rPr lang="en-US" smtClean="0"/>
              <a:t>Single system, French and English words are represented in the same vector space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4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Slavic languages</a:t>
            </a:r>
            <a:br>
              <a:rPr lang="en-US" smtClean="0"/>
            </a:br>
            <a:r>
              <a:rPr lang="en-US" smtClean="0"/>
              <a:t>(100 LRL training sentences):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456" r="43011" b="21463"/>
          <a:stretch/>
        </p:blipFill>
        <p:spPr>
          <a:xfrm>
            <a:off x="628650" y="3008670"/>
            <a:ext cx="7728675" cy="23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How well does that work?</a:t>
            </a:r>
            <a:r>
              <a:rPr lang="fi-FI"/>
              <a:t/>
            </a:r>
            <a:br>
              <a:rPr lang="fi-FI"/>
            </a:br>
            <a:r>
              <a:rPr lang="en-US"/>
              <a:t>Examples from WMT </a:t>
            </a:r>
            <a:r>
              <a:rPr lang="en-US" smtClean="0"/>
              <a:t>2018</a:t>
            </a:r>
            <a:endParaRPr lang="fi-FI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8039"/>
              </p:ext>
            </p:extLst>
          </p:nvPr>
        </p:nvGraphicFramePr>
        <p:xfrm>
          <a:off x="628650" y="1690689"/>
          <a:ext cx="7886700" cy="50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164300687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18980808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535279944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412444578"/>
                    </a:ext>
                  </a:extLst>
                </a:gridCol>
              </a:tblGrid>
              <a:tr h="461705"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Source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Supervised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Unsupervised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Reference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59179"/>
                  </a:ext>
                </a:extLst>
              </a:tr>
              <a:tr h="67358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München 1856: Vier Karten, die Ihren Blick auf die Stadt verändern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Munich 1856: four maps that change your view of the city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Munich 1856 - four card, changing their look on the city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Munich 1856: Four maps that will change your view of the city</a:t>
                      </a:r>
                    </a:p>
                  </a:txBody>
                  <a:tcPr marL="6350" marR="6350" marT="19050" marB="19050"/>
                </a:tc>
                <a:extLst>
                  <a:ext uri="{0D108BD9-81ED-4DB2-BD59-A6C34878D82A}">
                    <a16:rowId xmlns:a16="http://schemas.microsoft.com/office/drawing/2014/main" val="2649447876"/>
                  </a:ext>
                </a:extLst>
              </a:tr>
              <a:tr h="67358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Eine Irren-Anstalt, wo sich heute Jugendliche begegnen sollen.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insane institution where young people are supposed to meet today.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Irren-anstalt where teenagers will interact today.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mental asylum, where today young people are said to meet.</a:t>
                      </a:r>
                    </a:p>
                  </a:txBody>
                  <a:tcPr marL="6350" marR="6350" marT="19050" marB="19050"/>
                </a:tc>
                <a:extLst>
                  <a:ext uri="{0D108BD9-81ED-4DB2-BD59-A6C34878D82A}">
                    <a16:rowId xmlns:a16="http://schemas.microsoft.com/office/drawing/2014/main" val="1405929121"/>
                  </a:ext>
                </a:extLst>
              </a:tr>
              <a:tr h="67358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Eine Gruftkapelle, wo nun für den S-Bahn-Tunnel gegraben wird.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Gruftkapelle, where the S-Bahn tunnel is now being dug.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Gruftkapelle, where it will now be dug for the S-bahn-tunnel.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crypt chapel, where they are now digging tunnels for the S-Bahn.</a:t>
                      </a:r>
                    </a:p>
                  </a:txBody>
                  <a:tcPr marL="6350" marR="6350" marT="19050" marB="19050"/>
                </a:tc>
                <a:extLst>
                  <a:ext uri="{0D108BD9-81ED-4DB2-BD59-A6C34878D82A}">
                    <a16:rowId xmlns:a16="http://schemas.microsoft.com/office/drawing/2014/main" val="1210255590"/>
                  </a:ext>
                </a:extLst>
              </a:tr>
              <a:tr h="8823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Kleingärtner bewirtschaften den einstigen Grund von Bauern.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gardeners manage the former land of farmers.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Gardeners graze the erstwhile reason by farmers.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Allotment holders cultivate the soil of former farmers.</a:t>
                      </a:r>
                    </a:p>
                  </a:txBody>
                  <a:tcPr marL="6350" marR="6350" marT="19050" marB="19050"/>
                </a:tc>
                <a:extLst>
                  <a:ext uri="{0D108BD9-81ED-4DB2-BD59-A6C34878D82A}">
                    <a16:rowId xmlns:a16="http://schemas.microsoft.com/office/drawing/2014/main" val="18014408"/>
                  </a:ext>
                </a:extLst>
              </a:tr>
              <a:tr h="88230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älteste offizielle Karte Münchens fördert spannende Geschichten zu Tage.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oldest official map of Munich reveals exciting stories.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oldest official cards Ferguson promotes exciting stories to days.</a:t>
                      </a:r>
                    </a:p>
                  </a:txBody>
                  <a:tcPr marL="6350" marR="6350" marT="19050" marB="1905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oldest official map of Munich brings captivating stories to light.</a:t>
                      </a:r>
                    </a:p>
                  </a:txBody>
                  <a:tcPr marL="6350" marR="6350" marT="19050" marB="19050"/>
                </a:tc>
                <a:extLst>
                  <a:ext uri="{0D108BD9-81ED-4DB2-BD59-A6C34878D82A}">
                    <a16:rowId xmlns:a16="http://schemas.microsoft.com/office/drawing/2014/main" val="166441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3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resources can we get?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328070" y="1690689"/>
            <a:ext cx="261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manually annotated training data?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455317" y="3076423"/>
            <a:ext cx="17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 supervised NLP techniques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076398" y="3076424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 there relevant training data from other languages?</a:t>
            </a:r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2094404" y="4462158"/>
            <a:ext cx="203661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Use cross-lingual learning methods:</a:t>
            </a:r>
          </a:p>
          <a:p>
            <a:r>
              <a:rPr lang="en-US" smtClean="0"/>
              <a:t>Data transfer</a:t>
            </a:r>
          </a:p>
          <a:p>
            <a:r>
              <a:rPr lang="en-US" smtClean="0"/>
              <a:t>Model transfer</a:t>
            </a:r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345870" y="5847894"/>
            <a:ext cx="1953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Use unsupervised NLP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825" y="5847894"/>
            <a:ext cx="113811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Annotate data</a:t>
            </a:r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7176405" y="5847894"/>
            <a:ext cx="157273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Collect and annotate data</a:t>
            </a:r>
            <a:endParaRPr lang="fi-FI"/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4322616" y="5108490"/>
            <a:ext cx="1915267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6237883" y="5108490"/>
            <a:ext cx="0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flipH="1">
            <a:off x="3112714" y="3722755"/>
            <a:ext cx="1449584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4562298" y="3722755"/>
            <a:ext cx="1675585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5" idx="0"/>
          </p:cNvCxnSpPr>
          <p:nvPr/>
        </p:nvCxnSpPr>
        <p:spPr>
          <a:xfrm flipH="1">
            <a:off x="1322958" y="2337020"/>
            <a:ext cx="1310541" cy="739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6" idx="0"/>
          </p:cNvCxnSpPr>
          <p:nvPr/>
        </p:nvCxnSpPr>
        <p:spPr>
          <a:xfrm>
            <a:off x="2633499" y="2337020"/>
            <a:ext cx="1928799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5861" y="6124891"/>
            <a:ext cx="27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Adapted from Y. Tsvetkov</a:t>
            </a:r>
            <a:endParaRPr lang="fi-FI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151" y="2430092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1554" y="38158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012" y="5293526"/>
            <a:ext cx="51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yes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19903" y="24300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2279" y="381582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4" y="525289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no</a:t>
            </a:r>
            <a:endParaRPr lang="fi-FI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3572" y="4462159"/>
            <a:ext cx="248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Are there monolingual corpora?</a:t>
            </a:r>
            <a:endParaRPr lang="fi-FI"/>
          </a:p>
        </p:txBody>
      </p:sp>
      <p:cxnSp>
        <p:nvCxnSpPr>
          <p:cNvPr id="17" name="Straight Arrow Connector 16"/>
          <p:cNvCxnSpPr>
            <a:stCxn id="7" idx="2"/>
            <a:endCxn id="11" idx="0"/>
          </p:cNvCxnSpPr>
          <p:nvPr/>
        </p:nvCxnSpPr>
        <p:spPr>
          <a:xfrm>
            <a:off x="6237883" y="5108490"/>
            <a:ext cx="1724891" cy="739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Enjoy the</a:t>
            </a:r>
            <a:br>
              <a:rPr lang="en-US" smtClean="0"/>
            </a:br>
            <a:r>
              <a:rPr lang="en-US" smtClean="0"/>
              <a:t>Midsummer</a:t>
            </a:r>
            <a:br>
              <a:rPr lang="en-US" smtClean="0"/>
            </a:br>
            <a:r>
              <a:rPr lang="en-US" smtClean="0"/>
              <a:t>weekend!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Hyvää Juhannusta!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78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Northern Germanic languages:</a:t>
            </a:r>
          </a:p>
          <a:p>
            <a:endParaRPr lang="en-US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Results for Uralic languages: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345" r="38970" b="28894"/>
          <a:stretch/>
        </p:blipFill>
        <p:spPr>
          <a:xfrm>
            <a:off x="1039761" y="2491888"/>
            <a:ext cx="4170435" cy="1322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137" r="39270" b="28588"/>
          <a:stretch/>
        </p:blipFill>
        <p:spPr>
          <a:xfrm>
            <a:off x="1039761" y="5011180"/>
            <a:ext cx="4109910" cy="13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parallel data, no dictionary mappings, but small annotated LRL training set</a:t>
            </a:r>
          </a:p>
          <a:p>
            <a:pPr lvl="1"/>
            <a:r>
              <a:rPr lang="en-US" smtClean="0"/>
              <a:t>Model adaptation approach</a:t>
            </a:r>
          </a:p>
          <a:p>
            <a:r>
              <a:rPr lang="en-US" smtClean="0"/>
              <a:t>Some missing baselines:</a:t>
            </a:r>
          </a:p>
          <a:p>
            <a:pPr lvl="1"/>
            <a:r>
              <a:rPr lang="en-US" smtClean="0"/>
              <a:t>Train on only 100 LRL sentences, without HRL data</a:t>
            </a:r>
          </a:p>
          <a:p>
            <a:pPr lvl="1"/>
            <a:r>
              <a:rPr lang="en-US" smtClean="0"/>
              <a:t>Train only on HRL data without LRL sentences</a:t>
            </a:r>
          </a:p>
          <a:p>
            <a:r>
              <a:rPr lang="en-US" smtClean="0"/>
              <a:t>In the absence of these comparisons, results look rather low for most languages</a:t>
            </a:r>
          </a:p>
          <a:p>
            <a:r>
              <a:rPr lang="en-US" smtClean="0"/>
              <a:t>Cross-lingual character embedding mappings?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25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not use all source languages?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769" r="42903" b="11847"/>
          <a:stretch/>
        </p:blipFill>
        <p:spPr>
          <a:xfrm>
            <a:off x="628650" y="2979174"/>
            <a:ext cx="7735707" cy="28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not use all source languages?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456" r="43011" b="10954"/>
          <a:stretch/>
        </p:blipFill>
        <p:spPr>
          <a:xfrm>
            <a:off x="628650" y="3008670"/>
            <a:ext cx="7728675" cy="27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303</TotalTime>
  <Words>1955</Words>
  <Application>Microsoft Office PowerPoint</Application>
  <PresentationFormat>On-screen Show (4:3)</PresentationFormat>
  <Paragraphs>311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Gotham Narrow Book</vt:lpstr>
      <vt:lpstr>Calibri</vt:lpstr>
      <vt:lpstr>Wingdings</vt:lpstr>
      <vt:lpstr>Gotham Narrow Black</vt:lpstr>
      <vt:lpstr>Arial</vt:lpstr>
      <vt:lpstr>Gotham Narrow Bold</vt:lpstr>
      <vt:lpstr>Office Theme</vt:lpstr>
      <vt:lpstr>Language technology for low-resource languages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Why not use all source languages?</vt:lpstr>
      <vt:lpstr>Why not use all source languages?</vt:lpstr>
      <vt:lpstr>Why not use all source languages?</vt:lpstr>
      <vt:lpstr>Multilingual models</vt:lpstr>
      <vt:lpstr>Multilingual models</vt:lpstr>
      <vt:lpstr>PowerPoint Presentation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If all you have is a bit of the Bible…</vt:lpstr>
      <vt:lpstr>PowerPoint Presentation</vt:lpstr>
      <vt:lpstr>Evaluation</vt:lpstr>
      <vt:lpstr>PowerPoint Presentation</vt:lpstr>
      <vt:lpstr>McDonald et al. 2011</vt:lpstr>
      <vt:lpstr>McDonald et al. 2011</vt:lpstr>
      <vt:lpstr>McDonald et al. 2011</vt:lpstr>
      <vt:lpstr>McDonald et al. 2011</vt:lpstr>
      <vt:lpstr>PowerPoint Presentation</vt:lpstr>
      <vt:lpstr>Multilingual models???</vt:lpstr>
      <vt:lpstr>Many languages – one parser</vt:lpstr>
      <vt:lpstr>Many languages – one parser</vt:lpstr>
      <vt:lpstr>Many languages – one parser</vt:lpstr>
      <vt:lpstr>Results Big treebank scenario</vt:lpstr>
      <vt:lpstr>Results</vt:lpstr>
      <vt:lpstr>Language labels...</vt:lpstr>
      <vt:lpstr>Language labels backwards...</vt:lpstr>
      <vt:lpstr>Multitask learning</vt:lpstr>
      <vt:lpstr>Multitask learning</vt:lpstr>
      <vt:lpstr>PowerPoint Presentation</vt:lpstr>
      <vt:lpstr>What about machine translation?</vt:lpstr>
      <vt:lpstr>Zero-shot machine translation</vt:lpstr>
      <vt:lpstr>Zero-shot machine translation</vt:lpstr>
      <vt:lpstr>Zero-shot machine translation</vt:lpstr>
      <vt:lpstr>Zero-shot machine translation</vt:lpstr>
      <vt:lpstr>Code-switching in source</vt:lpstr>
      <vt:lpstr>Code-mixing in target</vt:lpstr>
      <vt:lpstr>Terminology: Zero-shot learning</vt:lpstr>
      <vt:lpstr>PowerPoint Presentation</vt:lpstr>
      <vt:lpstr>Unsupervised machine translation</vt:lpstr>
      <vt:lpstr>Unsupervised machine translation</vt:lpstr>
      <vt:lpstr>How well does that work? Examples from WMT 2018</vt:lpstr>
      <vt:lpstr>PowerPoint Presentation</vt:lpstr>
      <vt:lpstr>What resources can we get?</vt:lpstr>
      <vt:lpstr>Enjoy the Midsummer weekend!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48</cp:revision>
  <dcterms:created xsi:type="dcterms:W3CDTF">2018-06-12T13:08:52Z</dcterms:created>
  <dcterms:modified xsi:type="dcterms:W3CDTF">2018-06-22T09:28:01Z</dcterms:modified>
</cp:coreProperties>
</file>